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2.xml" ContentType="application/vnd.openxmlformats-officedocument.presentationml.slide+xml"/>
  <Override PartName="/ppt/slides/slide1.xml" ContentType="application/vnd.openxmlformats-officedocument.presentationml.slide+xml"/>
  <Override PartName="/ppt/slideMasters/slideMaster1.xml" ContentType="application/vnd.openxmlformats-officedocument.presentationml.slideMaster+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4"/>
  </p:notesMasterIdLst>
  <p:sldIdLst>
    <p:sldId id="259" r:id="rId2"/>
    <p:sldId id="260" r:id="rId3"/>
  </p:sldIdLst>
  <p:sldSz cx="7772400" cy="1005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5151"/>
  </p:normalViewPr>
  <p:slideViewPr>
    <p:cSldViewPr snapToGrid="0" snapToObjects="1">
      <p:cViewPr>
        <p:scale>
          <a:sx n="120" d="100"/>
          <a:sy n="120" d="100"/>
        </p:scale>
        <p:origin x="1288" y="-1552"/>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6" Type="http://schemas.openxmlformats.org/officeDocument/2006/relationships/viewProps" Target="viewProps.xml"/><Relationship Id="rId1" Type="http://schemas.openxmlformats.org/officeDocument/2006/relationships/slideMaster" Target="slideMasters/slideMaster1.xml"/><Relationship Id="rId11" Type="http://schemas.openxmlformats.org/officeDocument/2006/relationships/customXml" Target="../customXml/item3.xml"/><Relationship Id="rId5" Type="http://schemas.openxmlformats.org/officeDocument/2006/relationships/presProps" Target="presProps.xml"/><Relationship Id="rId10" Type="http://schemas.openxmlformats.org/officeDocument/2006/relationships/customXml" Target="../customXml/item2.xml"/><Relationship Id="rId4" Type="http://schemas.openxmlformats.org/officeDocument/2006/relationships/notesMaster" Target="notesMasters/notesMaster1.xml"/><Relationship Id="rId9" Type="http://schemas.openxmlformats.org/officeDocument/2006/relationships/customXml" Target="../customXml/item1.xml"/></Relationships>
</file>

<file path=ppt/media/image1.jpeg>
</file>

<file path=ppt/media/image10.png>
</file>

<file path=ppt/media/image2.png>
</file>

<file path=ppt/media/image3.jpeg>
</file>

<file path=ppt/media/image4.jpeg>
</file>

<file path=ppt/media/image5.jpe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F7F324-8C5F-8C40-9D93-9886A5509104}" type="datetimeFigureOut">
              <a:rPr lang="en-US" smtClean="0"/>
              <a:pPr/>
              <a:t>12/17/17</a:t>
            </a:fld>
            <a:endParaRPr lang="en-US"/>
          </a:p>
        </p:txBody>
      </p:sp>
      <p:sp>
        <p:nvSpPr>
          <p:cNvPr id="4" name="Slide Image Placeholder 3"/>
          <p:cNvSpPr>
            <a:spLocks noGrp="1" noRot="1" noChangeAspect="1"/>
          </p:cNvSpPr>
          <p:nvPr>
            <p:ph type="sldImg" idx="2"/>
          </p:nvPr>
        </p:nvSpPr>
        <p:spPr>
          <a:xfrm>
            <a:off x="2236788" y="1143000"/>
            <a:ext cx="23844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BE35E3-20C5-CE40-AA59-6497C2127C3B}" type="slidenum">
              <a:rPr lang="en-US" smtClean="0"/>
              <a:pPr/>
              <a:t>‹#›</a:t>
            </a:fld>
            <a:endParaRPr lang="en-US"/>
          </a:p>
        </p:txBody>
      </p:sp>
    </p:spTree>
    <p:extLst>
      <p:ext uri="{BB962C8B-B14F-4D97-AF65-F5344CB8AC3E}">
        <p14:creationId xmlns:p14="http://schemas.microsoft.com/office/powerpoint/2010/main" val="357450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C6210BA-2ABE-B042-B985-5E0D82FCC980}" type="datetimeFigureOut">
              <a:rPr lang="en-US" smtClean="0"/>
              <a:pPr/>
              <a:t>12/17/17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39E41-344B-8E4D-9B45-2E66F9574F1A}" type="slidenum">
              <a:rPr lang="en-US" smtClean="0"/>
              <a:pPr/>
              <a:t>‹#›</a:t>
            </a:fld>
            <a:endParaRPr lang="en-US"/>
          </a:p>
        </p:txBody>
      </p:sp>
    </p:spTree>
    <p:extLst>
      <p:ext uri="{BB962C8B-B14F-4D97-AF65-F5344CB8AC3E}">
        <p14:creationId xmlns:p14="http://schemas.microsoft.com/office/powerpoint/2010/main" val="1025857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6210BA-2ABE-B042-B985-5E0D82FCC980}" type="datetimeFigureOut">
              <a:rPr lang="en-US" smtClean="0"/>
              <a:pPr/>
              <a:t>12/17/17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39E41-344B-8E4D-9B45-2E66F9574F1A}" type="slidenum">
              <a:rPr lang="en-US" smtClean="0"/>
              <a:pPr/>
              <a:t>‹#›</a:t>
            </a:fld>
            <a:endParaRPr lang="en-US"/>
          </a:p>
        </p:txBody>
      </p:sp>
    </p:spTree>
    <p:extLst>
      <p:ext uri="{BB962C8B-B14F-4D97-AF65-F5344CB8AC3E}">
        <p14:creationId xmlns:p14="http://schemas.microsoft.com/office/powerpoint/2010/main" val="754756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6210BA-2ABE-B042-B985-5E0D82FCC980}" type="datetimeFigureOut">
              <a:rPr lang="en-US" smtClean="0"/>
              <a:pPr/>
              <a:t>12/17/17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39E41-344B-8E4D-9B45-2E66F9574F1A}" type="slidenum">
              <a:rPr lang="en-US" smtClean="0"/>
              <a:pPr/>
              <a:t>‹#›</a:t>
            </a:fld>
            <a:endParaRPr lang="en-US"/>
          </a:p>
        </p:txBody>
      </p:sp>
    </p:spTree>
    <p:extLst>
      <p:ext uri="{BB962C8B-B14F-4D97-AF65-F5344CB8AC3E}">
        <p14:creationId xmlns:p14="http://schemas.microsoft.com/office/powerpoint/2010/main" val="86935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6210BA-2ABE-B042-B985-5E0D82FCC980}" type="datetimeFigureOut">
              <a:rPr lang="en-US" smtClean="0"/>
              <a:pPr/>
              <a:t>12/17/17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39E41-344B-8E4D-9B45-2E66F9574F1A}" type="slidenum">
              <a:rPr lang="en-US" smtClean="0"/>
              <a:pPr/>
              <a:t>‹#›</a:t>
            </a:fld>
            <a:endParaRPr lang="en-US"/>
          </a:p>
        </p:txBody>
      </p:sp>
    </p:spTree>
    <p:extLst>
      <p:ext uri="{BB962C8B-B14F-4D97-AF65-F5344CB8AC3E}">
        <p14:creationId xmlns:p14="http://schemas.microsoft.com/office/powerpoint/2010/main" val="1583006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solidFill>
              </a:defRPr>
            </a:lvl1pPr>
            <a:lvl2pPr marL="388620" indent="0">
              <a:buNone/>
              <a:defRPr sz="1700">
                <a:solidFill>
                  <a:schemeClr val="tx1">
                    <a:tint val="75000"/>
                  </a:schemeClr>
                </a:solidFill>
              </a:defRPr>
            </a:lvl2pPr>
            <a:lvl3pPr marL="777240" indent="0">
              <a:buNone/>
              <a:defRPr sz="1530">
                <a:solidFill>
                  <a:schemeClr val="tx1">
                    <a:tint val="75000"/>
                  </a:schemeClr>
                </a:solidFill>
              </a:defRPr>
            </a:lvl3pPr>
            <a:lvl4pPr marL="1165860" indent="0">
              <a:buNone/>
              <a:defRPr sz="1360">
                <a:solidFill>
                  <a:schemeClr val="tx1">
                    <a:tint val="75000"/>
                  </a:schemeClr>
                </a:solidFill>
              </a:defRPr>
            </a:lvl4pPr>
            <a:lvl5pPr marL="1554480" indent="0">
              <a:buNone/>
              <a:defRPr sz="1360">
                <a:solidFill>
                  <a:schemeClr val="tx1">
                    <a:tint val="75000"/>
                  </a:schemeClr>
                </a:solidFill>
              </a:defRPr>
            </a:lvl5pPr>
            <a:lvl6pPr marL="1943100" indent="0">
              <a:buNone/>
              <a:defRPr sz="1360">
                <a:solidFill>
                  <a:schemeClr val="tx1">
                    <a:tint val="75000"/>
                  </a:schemeClr>
                </a:solidFill>
              </a:defRPr>
            </a:lvl6pPr>
            <a:lvl7pPr marL="2331720" indent="0">
              <a:buNone/>
              <a:defRPr sz="1360">
                <a:solidFill>
                  <a:schemeClr val="tx1">
                    <a:tint val="75000"/>
                  </a:schemeClr>
                </a:solidFill>
              </a:defRPr>
            </a:lvl7pPr>
            <a:lvl8pPr marL="2720340" indent="0">
              <a:buNone/>
              <a:defRPr sz="1360">
                <a:solidFill>
                  <a:schemeClr val="tx1">
                    <a:tint val="75000"/>
                  </a:schemeClr>
                </a:solidFill>
              </a:defRPr>
            </a:lvl8pPr>
            <a:lvl9pPr marL="3108960" indent="0">
              <a:buNone/>
              <a:defRPr sz="13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C6210BA-2ABE-B042-B985-5E0D82FCC980}" type="datetimeFigureOut">
              <a:rPr lang="en-US" smtClean="0"/>
              <a:pPr/>
              <a:t>12/17/17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439E41-344B-8E4D-9B45-2E66F9574F1A}" type="slidenum">
              <a:rPr lang="en-US" smtClean="0"/>
              <a:pPr/>
              <a:t>‹#›</a:t>
            </a:fld>
            <a:endParaRPr lang="en-US"/>
          </a:p>
        </p:txBody>
      </p:sp>
    </p:spTree>
    <p:extLst>
      <p:ext uri="{BB962C8B-B14F-4D97-AF65-F5344CB8AC3E}">
        <p14:creationId xmlns:p14="http://schemas.microsoft.com/office/powerpoint/2010/main" val="423511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C6210BA-2ABE-B042-B985-5E0D82FCC980}" type="datetimeFigureOut">
              <a:rPr lang="en-US" smtClean="0"/>
              <a:pPr/>
              <a:t>12/17/17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439E41-344B-8E4D-9B45-2E66F9574F1A}" type="slidenum">
              <a:rPr lang="en-US" smtClean="0"/>
              <a:pPr/>
              <a:t>‹#›</a:t>
            </a:fld>
            <a:endParaRPr lang="en-US"/>
          </a:p>
        </p:txBody>
      </p:sp>
    </p:spTree>
    <p:extLst>
      <p:ext uri="{BB962C8B-B14F-4D97-AF65-F5344CB8AC3E}">
        <p14:creationId xmlns:p14="http://schemas.microsoft.com/office/powerpoint/2010/main" val="11888901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C6210BA-2ABE-B042-B985-5E0D82FCC980}" type="datetimeFigureOut">
              <a:rPr lang="en-US" smtClean="0"/>
              <a:pPr/>
              <a:t>12/17/17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E439E41-344B-8E4D-9B45-2E66F9574F1A}" type="slidenum">
              <a:rPr lang="en-US" smtClean="0"/>
              <a:pPr/>
              <a:t>‹#›</a:t>
            </a:fld>
            <a:endParaRPr lang="en-US"/>
          </a:p>
        </p:txBody>
      </p:sp>
    </p:spTree>
    <p:extLst>
      <p:ext uri="{BB962C8B-B14F-4D97-AF65-F5344CB8AC3E}">
        <p14:creationId xmlns:p14="http://schemas.microsoft.com/office/powerpoint/2010/main" val="14893195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C6210BA-2ABE-B042-B985-5E0D82FCC980}" type="datetimeFigureOut">
              <a:rPr lang="en-US" smtClean="0"/>
              <a:pPr/>
              <a:t>12/17/17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E439E41-344B-8E4D-9B45-2E66F9574F1A}" type="slidenum">
              <a:rPr lang="en-US" smtClean="0"/>
              <a:pPr/>
              <a:t>‹#›</a:t>
            </a:fld>
            <a:endParaRPr lang="en-US"/>
          </a:p>
        </p:txBody>
      </p:sp>
    </p:spTree>
    <p:extLst>
      <p:ext uri="{BB962C8B-B14F-4D97-AF65-F5344CB8AC3E}">
        <p14:creationId xmlns:p14="http://schemas.microsoft.com/office/powerpoint/2010/main" val="20715525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6210BA-2ABE-B042-B985-5E0D82FCC980}" type="datetimeFigureOut">
              <a:rPr lang="en-US" smtClean="0"/>
              <a:pPr/>
              <a:t>12/17/17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E439E41-344B-8E4D-9B45-2E66F9574F1A}" type="slidenum">
              <a:rPr lang="en-US" smtClean="0"/>
              <a:pPr/>
              <a:t>‹#›</a:t>
            </a:fld>
            <a:endParaRPr lang="en-US"/>
          </a:p>
        </p:txBody>
      </p:sp>
    </p:spTree>
    <p:extLst>
      <p:ext uri="{BB962C8B-B14F-4D97-AF65-F5344CB8AC3E}">
        <p14:creationId xmlns:p14="http://schemas.microsoft.com/office/powerpoint/2010/main" val="1579226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9C6210BA-2ABE-B042-B985-5E0D82FCC980}" type="datetimeFigureOut">
              <a:rPr lang="en-US" smtClean="0"/>
              <a:pPr/>
              <a:t>12/17/17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439E41-344B-8E4D-9B45-2E66F9574F1A}" type="slidenum">
              <a:rPr lang="en-US" smtClean="0"/>
              <a:pPr/>
              <a:t>‹#›</a:t>
            </a:fld>
            <a:endParaRPr lang="en-US"/>
          </a:p>
        </p:txBody>
      </p:sp>
    </p:spTree>
    <p:extLst>
      <p:ext uri="{BB962C8B-B14F-4D97-AF65-F5344CB8AC3E}">
        <p14:creationId xmlns:p14="http://schemas.microsoft.com/office/powerpoint/2010/main" val="1301896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9C6210BA-2ABE-B042-B985-5E0D82FCC980}" type="datetimeFigureOut">
              <a:rPr lang="en-US" smtClean="0"/>
              <a:pPr/>
              <a:t>12/17/17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439E41-344B-8E4D-9B45-2E66F9574F1A}" type="slidenum">
              <a:rPr lang="en-US" smtClean="0"/>
              <a:pPr/>
              <a:t>‹#›</a:t>
            </a:fld>
            <a:endParaRPr lang="en-US"/>
          </a:p>
        </p:txBody>
      </p:sp>
    </p:spTree>
    <p:extLst>
      <p:ext uri="{BB962C8B-B14F-4D97-AF65-F5344CB8AC3E}">
        <p14:creationId xmlns:p14="http://schemas.microsoft.com/office/powerpoint/2010/main" val="26031885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75000"/>
                  </a:schemeClr>
                </a:solidFill>
              </a:defRPr>
            </a:lvl1pPr>
          </a:lstStyle>
          <a:p>
            <a:fld id="{9C6210BA-2ABE-B042-B985-5E0D82FCC980}" type="datetimeFigureOut">
              <a:rPr lang="en-US" smtClean="0"/>
              <a:pPr/>
              <a:t>12/17/17</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75000"/>
                  </a:schemeClr>
                </a:solidFill>
              </a:defRPr>
            </a:lvl1pPr>
          </a:lstStyle>
          <a:p>
            <a:fld id="{AE439E41-344B-8E4D-9B45-2E66F9574F1A}" type="slidenum">
              <a:rPr lang="en-US" smtClean="0"/>
              <a:pPr/>
              <a:t>‹#›</a:t>
            </a:fld>
            <a:endParaRPr lang="en-US"/>
          </a:p>
        </p:txBody>
      </p:sp>
    </p:spTree>
    <p:extLst>
      <p:ext uri="{BB962C8B-B14F-4D97-AF65-F5344CB8AC3E}">
        <p14:creationId xmlns:p14="http://schemas.microsoft.com/office/powerpoint/2010/main" val="76069471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eg"/><Relationship Id="rId5" Type="http://schemas.openxmlformats.org/officeDocument/2006/relationships/image" Target="../media/image4.jpeg"/><Relationship Id="rId6" Type="http://schemas.openxmlformats.org/officeDocument/2006/relationships/image" Target="../media/image5.jpe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gif"/><Relationship Id="rId10" Type="http://schemas.openxmlformats.org/officeDocument/2006/relationships/image" Target="../media/image9.png"/><Relationship Id="rId1" Type="http://schemas.openxmlformats.org/officeDocument/2006/relationships/slideLayout" Target="../slideLayouts/slideLayout7.xml"/><Relationship Id="rId2"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3.jpeg"/><Relationship Id="rId5" Type="http://schemas.openxmlformats.org/officeDocument/2006/relationships/image" Target="../media/image5.jpeg"/><Relationship Id="rId6" Type="http://schemas.openxmlformats.org/officeDocument/2006/relationships/image" Target="../media/image6.png"/><Relationship Id="rId7" Type="http://schemas.openxmlformats.org/officeDocument/2006/relationships/image" Target="../media/image8.gif"/><Relationship Id="rId8" Type="http://schemas.openxmlformats.org/officeDocument/2006/relationships/image" Target="../media/image4.jpeg"/><Relationship Id="rId9"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7854" y="7567089"/>
            <a:ext cx="1146311" cy="1146311"/>
          </a:xfrm>
          <a:prstGeom prst="rect">
            <a:avLst/>
          </a:prstGeom>
        </p:spPr>
      </p:pic>
      <p:sp>
        <p:nvSpPr>
          <p:cNvPr id="9" name="TextBox 8"/>
          <p:cNvSpPr txBox="1"/>
          <p:nvPr/>
        </p:nvSpPr>
        <p:spPr>
          <a:xfrm>
            <a:off x="79694" y="382187"/>
            <a:ext cx="7772400" cy="369332"/>
          </a:xfrm>
          <a:prstGeom prst="rect">
            <a:avLst/>
          </a:prstGeom>
          <a:noFill/>
        </p:spPr>
        <p:txBody>
          <a:bodyPr wrap="square" rtlCol="0">
            <a:spAutoFit/>
          </a:bodyPr>
          <a:lstStyle/>
          <a:p>
            <a:r>
              <a:rPr lang="en-US" dirty="0">
                <a:latin typeface="Century Gothic" charset="0"/>
                <a:ea typeface="Century Gothic" charset="0"/>
                <a:cs typeface="Century Gothic" charset="0"/>
              </a:rPr>
              <a:t>  Mitosis/Meiosis Choice Project	           Name ____________________</a:t>
            </a:r>
          </a:p>
        </p:txBody>
      </p:sp>
      <p:sp>
        <p:nvSpPr>
          <p:cNvPr id="13" name="TextBox 12"/>
          <p:cNvSpPr txBox="1"/>
          <p:nvPr/>
        </p:nvSpPr>
        <p:spPr>
          <a:xfrm>
            <a:off x="5460550" y="8713400"/>
            <a:ext cx="1560920" cy="584775"/>
          </a:xfrm>
          <a:prstGeom prst="rect">
            <a:avLst/>
          </a:prstGeom>
          <a:noFill/>
        </p:spPr>
        <p:txBody>
          <a:bodyPr wrap="square" rtlCol="0">
            <a:spAutoFit/>
          </a:bodyPr>
          <a:lstStyle/>
          <a:p>
            <a:pPr algn="ctr"/>
            <a:r>
              <a:rPr lang="en-US" sz="1600" dirty="0">
                <a:latin typeface="Century Gothic" panose="020B0502020202020204" pitchFamily="34" charset="0"/>
              </a:rPr>
              <a:t>Student Choice</a:t>
            </a:r>
          </a:p>
        </p:txBody>
      </p:sp>
      <p:sp>
        <p:nvSpPr>
          <p:cNvPr id="16" name="TextBox 15"/>
          <p:cNvSpPr txBox="1"/>
          <p:nvPr/>
        </p:nvSpPr>
        <p:spPr>
          <a:xfrm>
            <a:off x="448549" y="936230"/>
            <a:ext cx="6907468" cy="1077218"/>
          </a:xfrm>
          <a:prstGeom prst="rect">
            <a:avLst/>
          </a:prstGeom>
          <a:noFill/>
        </p:spPr>
        <p:txBody>
          <a:bodyPr wrap="square" rtlCol="0">
            <a:spAutoFit/>
          </a:bodyPr>
          <a:lstStyle/>
          <a:p>
            <a:r>
              <a:rPr lang="en-US" sz="1600" dirty="0">
                <a:latin typeface="Century Gothic" panose="020B0502020202020204" pitchFamily="34" charset="0"/>
              </a:rPr>
              <a:t>Choose one of the projects listed below to demonstrate your understanding of mitosis and meiosis.  Include the different stages in each type of cell division.  Compare and contrast the similarities and differences between mitosis and meiosis.</a:t>
            </a:r>
          </a:p>
        </p:txBody>
      </p:sp>
      <p:pic>
        <p:nvPicPr>
          <p:cNvPr id="1038" name="Picture 14" descr="Image result for biology teacher clip ar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3627" y="2299813"/>
            <a:ext cx="2233270" cy="1689841"/>
          </a:xfrm>
          <a:prstGeom prst="rect">
            <a:avLst/>
          </a:prstGeom>
          <a:noFill/>
          <a:ln w="22225">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40" name="Picture 16" descr="Image result for DNA infographi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664" y="2703690"/>
            <a:ext cx="1819915" cy="1364937"/>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Image result for lesson plan ico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46773" y="7035755"/>
            <a:ext cx="1628802" cy="1177022"/>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Image result for video ic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21446" y="2435851"/>
            <a:ext cx="1219200" cy="1219200"/>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Image result for song ico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9790" y="4968393"/>
            <a:ext cx="1219550" cy="1219550"/>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4" descr="Image result for telophas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45989" y="4687703"/>
            <a:ext cx="1408546" cy="1036561"/>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descr="Image result for scrapbook icon"/>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305491" y="4961309"/>
            <a:ext cx="1849842" cy="1226633"/>
          </a:xfrm>
          <a:prstGeom prst="rect">
            <a:avLst/>
          </a:prstGeom>
          <a:noFill/>
          <a:extLst>
            <a:ext uri="{909E8E84-426E-40DD-AFC4-6F175D3DCCD1}">
              <a14:hiddenFill xmlns:a14="http://schemas.microsoft.com/office/drawing/2010/main">
                <a:solidFill>
                  <a:srgbClr val="FFFFFF"/>
                </a:solidFill>
              </a14:hiddenFill>
            </a:ext>
          </a:extLst>
        </p:spPr>
      </p:pic>
      <p:pic>
        <p:nvPicPr>
          <p:cNvPr id="1052" name="Picture 28" descr="Image result for prezi icon"/>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49790" y="7306994"/>
            <a:ext cx="1517650" cy="1431650"/>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p:cNvSpPr txBox="1"/>
          <p:nvPr/>
        </p:nvSpPr>
        <p:spPr>
          <a:xfrm>
            <a:off x="635161" y="3771144"/>
            <a:ext cx="1560920" cy="338554"/>
          </a:xfrm>
          <a:prstGeom prst="rect">
            <a:avLst/>
          </a:prstGeom>
          <a:noFill/>
        </p:spPr>
        <p:txBody>
          <a:bodyPr wrap="square" rtlCol="0">
            <a:spAutoFit/>
          </a:bodyPr>
          <a:lstStyle/>
          <a:p>
            <a:pPr algn="ctr"/>
            <a:r>
              <a:rPr lang="en-US" sz="1600" dirty="0">
                <a:latin typeface="Century Gothic" panose="020B0502020202020204" pitchFamily="34" charset="0"/>
              </a:rPr>
              <a:t>Infographic</a:t>
            </a:r>
          </a:p>
        </p:txBody>
      </p:sp>
      <p:sp>
        <p:nvSpPr>
          <p:cNvPr id="33" name="TextBox 32"/>
          <p:cNvSpPr txBox="1"/>
          <p:nvPr/>
        </p:nvSpPr>
        <p:spPr>
          <a:xfrm>
            <a:off x="5449952" y="3715403"/>
            <a:ext cx="1560920" cy="338554"/>
          </a:xfrm>
          <a:prstGeom prst="rect">
            <a:avLst/>
          </a:prstGeom>
          <a:noFill/>
        </p:spPr>
        <p:txBody>
          <a:bodyPr wrap="square" rtlCol="0">
            <a:spAutoFit/>
          </a:bodyPr>
          <a:lstStyle/>
          <a:p>
            <a:pPr algn="ctr"/>
            <a:r>
              <a:rPr lang="en-US" sz="1600" dirty="0">
                <a:latin typeface="Century Gothic" panose="020B0502020202020204" pitchFamily="34" charset="0"/>
              </a:rPr>
              <a:t>Video Lesson</a:t>
            </a:r>
          </a:p>
        </p:txBody>
      </p:sp>
      <p:sp>
        <p:nvSpPr>
          <p:cNvPr id="34" name="TextBox 33"/>
          <p:cNvSpPr txBox="1"/>
          <p:nvPr/>
        </p:nvSpPr>
        <p:spPr>
          <a:xfrm>
            <a:off x="2980714" y="8227014"/>
            <a:ext cx="1560920" cy="338554"/>
          </a:xfrm>
          <a:prstGeom prst="rect">
            <a:avLst/>
          </a:prstGeom>
          <a:noFill/>
        </p:spPr>
        <p:txBody>
          <a:bodyPr wrap="square" rtlCol="0">
            <a:spAutoFit/>
          </a:bodyPr>
          <a:lstStyle/>
          <a:p>
            <a:pPr algn="ctr"/>
            <a:r>
              <a:rPr lang="en-US" sz="1600" dirty="0">
                <a:latin typeface="Century Gothic" panose="020B0502020202020204" pitchFamily="34" charset="0"/>
              </a:rPr>
              <a:t>Lesson Plan</a:t>
            </a:r>
          </a:p>
        </p:txBody>
      </p:sp>
      <p:sp>
        <p:nvSpPr>
          <p:cNvPr id="35" name="TextBox 34"/>
          <p:cNvSpPr txBox="1"/>
          <p:nvPr/>
        </p:nvSpPr>
        <p:spPr>
          <a:xfrm>
            <a:off x="579105" y="6172552"/>
            <a:ext cx="1560920" cy="338554"/>
          </a:xfrm>
          <a:prstGeom prst="rect">
            <a:avLst/>
          </a:prstGeom>
          <a:noFill/>
        </p:spPr>
        <p:txBody>
          <a:bodyPr wrap="square" rtlCol="0">
            <a:spAutoFit/>
          </a:bodyPr>
          <a:lstStyle/>
          <a:p>
            <a:pPr algn="ctr"/>
            <a:r>
              <a:rPr lang="en-US" sz="1600" dirty="0">
                <a:latin typeface="Century Gothic" panose="020B0502020202020204" pitchFamily="34" charset="0"/>
              </a:rPr>
              <a:t>Song</a:t>
            </a:r>
          </a:p>
        </p:txBody>
      </p:sp>
      <p:sp>
        <p:nvSpPr>
          <p:cNvPr id="36" name="TextBox 35"/>
          <p:cNvSpPr txBox="1"/>
          <p:nvPr/>
        </p:nvSpPr>
        <p:spPr>
          <a:xfrm>
            <a:off x="706520" y="8707861"/>
            <a:ext cx="1560920" cy="338554"/>
          </a:xfrm>
          <a:prstGeom prst="rect">
            <a:avLst/>
          </a:prstGeom>
          <a:noFill/>
        </p:spPr>
        <p:txBody>
          <a:bodyPr wrap="square" rtlCol="0">
            <a:spAutoFit/>
          </a:bodyPr>
          <a:lstStyle/>
          <a:p>
            <a:pPr algn="ctr"/>
            <a:r>
              <a:rPr lang="en-US" sz="1600" dirty="0">
                <a:latin typeface="Century Gothic" panose="020B0502020202020204" pitchFamily="34" charset="0"/>
              </a:rPr>
              <a:t>Prezi</a:t>
            </a:r>
          </a:p>
        </p:txBody>
      </p:sp>
      <p:sp>
        <p:nvSpPr>
          <p:cNvPr id="37" name="TextBox 36"/>
          <p:cNvSpPr txBox="1"/>
          <p:nvPr/>
        </p:nvSpPr>
        <p:spPr>
          <a:xfrm>
            <a:off x="2969802" y="5759825"/>
            <a:ext cx="1560920" cy="338554"/>
          </a:xfrm>
          <a:prstGeom prst="rect">
            <a:avLst/>
          </a:prstGeom>
          <a:noFill/>
        </p:spPr>
        <p:txBody>
          <a:bodyPr wrap="square" rtlCol="0">
            <a:spAutoFit/>
          </a:bodyPr>
          <a:lstStyle/>
          <a:p>
            <a:pPr algn="ctr"/>
            <a:r>
              <a:rPr lang="en-US" sz="1600" dirty="0">
                <a:latin typeface="Century Gothic" panose="020B0502020202020204" pitchFamily="34" charset="0"/>
              </a:rPr>
              <a:t>Model</a:t>
            </a:r>
          </a:p>
        </p:txBody>
      </p:sp>
      <p:sp>
        <p:nvSpPr>
          <p:cNvPr id="38" name="TextBox 37"/>
          <p:cNvSpPr txBox="1"/>
          <p:nvPr/>
        </p:nvSpPr>
        <p:spPr>
          <a:xfrm>
            <a:off x="5599494" y="6177931"/>
            <a:ext cx="1560920" cy="338554"/>
          </a:xfrm>
          <a:prstGeom prst="rect">
            <a:avLst/>
          </a:prstGeom>
          <a:noFill/>
        </p:spPr>
        <p:txBody>
          <a:bodyPr wrap="square" rtlCol="0">
            <a:spAutoFit/>
          </a:bodyPr>
          <a:lstStyle/>
          <a:p>
            <a:pPr algn="ctr"/>
            <a:r>
              <a:rPr lang="en-US" sz="1600" dirty="0">
                <a:latin typeface="Century Gothic" panose="020B0502020202020204" pitchFamily="34" charset="0"/>
              </a:rPr>
              <a:t>Scrapbook</a:t>
            </a:r>
          </a:p>
        </p:txBody>
      </p:sp>
    </p:spTree>
    <p:extLst>
      <p:ext uri="{BB962C8B-B14F-4D97-AF65-F5344CB8AC3E}">
        <p14:creationId xmlns:p14="http://schemas.microsoft.com/office/powerpoint/2010/main" val="1129095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21622" y="2315649"/>
            <a:ext cx="6193420" cy="7478970"/>
          </a:xfrm>
          <a:prstGeom prst="rect">
            <a:avLst/>
          </a:prstGeom>
          <a:noFill/>
        </p:spPr>
        <p:txBody>
          <a:bodyPr wrap="square" rtlCol="0">
            <a:spAutoFit/>
          </a:bodyPr>
          <a:lstStyle/>
          <a:p>
            <a:r>
              <a:rPr lang="en-US" sz="1200" b="1" dirty="0" smtClean="0">
                <a:latin typeface="Century Gothic" panose="020B0502020202020204" pitchFamily="34" charset="0"/>
              </a:rPr>
              <a:t>Infographic – </a:t>
            </a:r>
            <a:r>
              <a:rPr lang="en-US" sz="1200" dirty="0" smtClean="0">
                <a:latin typeface="Century Gothic" panose="020B0502020202020204" pitchFamily="34" charset="0"/>
              </a:rPr>
              <a:t>Create a bulletin board for your classroom.  Include </a:t>
            </a:r>
            <a:r>
              <a:rPr lang="en-US" sz="1200" dirty="0">
                <a:latin typeface="Century Gothic" panose="020B0502020202020204" pitchFamily="34" charset="0"/>
              </a:rPr>
              <a:t>the different stages in each type of cell division.  Compare and contrast the similarities and differences between mitosis and meiosis.</a:t>
            </a:r>
          </a:p>
          <a:p>
            <a:endParaRPr lang="en-US" sz="1200" dirty="0" smtClean="0">
              <a:latin typeface="Century Gothic" panose="020B0502020202020204" pitchFamily="34" charset="0"/>
            </a:endParaRPr>
          </a:p>
          <a:p>
            <a:endParaRPr lang="en-US" sz="1200" dirty="0" smtClean="0">
              <a:latin typeface="Century Gothic" charset="0"/>
              <a:ea typeface="Century Gothic" charset="0"/>
              <a:cs typeface="Century Gothic" charset="0"/>
            </a:endParaRPr>
          </a:p>
          <a:p>
            <a:r>
              <a:rPr lang="en-US" sz="1200" b="1" dirty="0" smtClean="0">
                <a:latin typeface="Century Gothic" charset="0"/>
                <a:ea typeface="Century Gothic" charset="0"/>
                <a:cs typeface="Century Gothic" charset="0"/>
              </a:rPr>
              <a:t>Song </a:t>
            </a:r>
            <a:r>
              <a:rPr lang="en-US" sz="1200" dirty="0" smtClean="0">
                <a:latin typeface="Century Gothic" charset="0"/>
                <a:ea typeface="Century Gothic" charset="0"/>
                <a:cs typeface="Century Gothic" charset="0"/>
              </a:rPr>
              <a:t>– Write a song or rap that includes </a:t>
            </a:r>
            <a:r>
              <a:rPr lang="en-US" sz="1200" dirty="0">
                <a:latin typeface="Century Gothic" panose="020B0502020202020204" pitchFamily="34" charset="0"/>
              </a:rPr>
              <a:t>the different stages in each type of cell division.  Compare and contrast the similarities and differences between mitosis and meiosis.</a:t>
            </a:r>
          </a:p>
          <a:p>
            <a:endParaRPr lang="en-US" sz="1200" dirty="0" smtClean="0">
              <a:latin typeface="Century Gothic" charset="0"/>
              <a:ea typeface="Century Gothic" charset="0"/>
              <a:cs typeface="Century Gothic" charset="0"/>
            </a:endParaRPr>
          </a:p>
          <a:p>
            <a:endParaRPr lang="en-US" sz="1200" dirty="0" smtClean="0">
              <a:latin typeface="Century Gothic" charset="0"/>
              <a:ea typeface="Century Gothic" charset="0"/>
              <a:cs typeface="Century Gothic" charset="0"/>
            </a:endParaRPr>
          </a:p>
          <a:p>
            <a:r>
              <a:rPr lang="en-US" sz="1200" b="1" dirty="0" smtClean="0">
                <a:latin typeface="Century Gothic" charset="0"/>
                <a:ea typeface="Century Gothic" charset="0"/>
                <a:cs typeface="Century Gothic" charset="0"/>
              </a:rPr>
              <a:t>Scrapbook </a:t>
            </a:r>
            <a:r>
              <a:rPr lang="en-US" sz="1200" dirty="0" smtClean="0">
                <a:latin typeface="Century Gothic" charset="0"/>
                <a:ea typeface="Century Gothic" charset="0"/>
                <a:cs typeface="Century Gothic" charset="0"/>
              </a:rPr>
              <a:t>– </a:t>
            </a:r>
            <a:r>
              <a:rPr lang="en-US" sz="1200" dirty="0" smtClean="0">
                <a:latin typeface="Century Gothic" charset="0"/>
                <a:ea typeface="Century Gothic" charset="0"/>
                <a:cs typeface="Century Gothic" charset="0"/>
              </a:rPr>
              <a:t>Create a </a:t>
            </a:r>
            <a:r>
              <a:rPr lang="en-US" sz="1200" dirty="0" smtClean="0">
                <a:latin typeface="Century Gothic" charset="0"/>
                <a:ea typeface="Century Gothic" charset="0"/>
                <a:cs typeface="Century Gothic" charset="0"/>
              </a:rPr>
              <a:t>scrapbook that includes </a:t>
            </a:r>
            <a:r>
              <a:rPr lang="en-US" sz="1200" dirty="0">
                <a:latin typeface="Century Gothic" panose="020B0502020202020204" pitchFamily="34" charset="0"/>
              </a:rPr>
              <a:t>the different stages in each type of cell division.  Compare and contrast the similarities and differences between mitosis and meiosis.</a:t>
            </a:r>
          </a:p>
          <a:p>
            <a:endParaRPr lang="en-US" sz="1200" dirty="0" smtClean="0">
              <a:latin typeface="Century Gothic" charset="0"/>
              <a:ea typeface="Century Gothic" charset="0"/>
              <a:cs typeface="Century Gothic" charset="0"/>
            </a:endParaRPr>
          </a:p>
          <a:p>
            <a:endParaRPr lang="en-US" sz="1200" dirty="0">
              <a:latin typeface="Century Gothic" charset="0"/>
              <a:ea typeface="Century Gothic" charset="0"/>
              <a:cs typeface="Century Gothic" charset="0"/>
            </a:endParaRPr>
          </a:p>
          <a:p>
            <a:r>
              <a:rPr lang="en-US" sz="1200" b="1" dirty="0" smtClean="0">
                <a:latin typeface="Century Gothic" charset="0"/>
                <a:ea typeface="Century Gothic" charset="0"/>
                <a:cs typeface="Century Gothic" charset="0"/>
              </a:rPr>
              <a:t>Prezi</a:t>
            </a:r>
            <a:r>
              <a:rPr lang="en-US" sz="1200" dirty="0" smtClean="0">
                <a:latin typeface="Century Gothic" charset="0"/>
                <a:ea typeface="Century Gothic" charset="0"/>
                <a:cs typeface="Century Gothic" charset="0"/>
              </a:rPr>
              <a:t> – Create a Prezi  to present to your class.  Include </a:t>
            </a:r>
            <a:r>
              <a:rPr lang="en-US" sz="1200" dirty="0">
                <a:latin typeface="Century Gothic" panose="020B0502020202020204" pitchFamily="34" charset="0"/>
              </a:rPr>
              <a:t>the different stages in each type of cell division.  Compare and contrast the similarities and differences between mitosis and meiosis.</a:t>
            </a:r>
          </a:p>
          <a:p>
            <a:endParaRPr lang="en-US" sz="1200" dirty="0" smtClean="0">
              <a:latin typeface="Century Gothic" charset="0"/>
              <a:ea typeface="Century Gothic" charset="0"/>
              <a:cs typeface="Century Gothic" charset="0"/>
            </a:endParaRPr>
          </a:p>
          <a:p>
            <a:endParaRPr lang="en-US" sz="1200" dirty="0">
              <a:latin typeface="Century Gothic" charset="0"/>
              <a:ea typeface="Century Gothic" charset="0"/>
              <a:cs typeface="Century Gothic" charset="0"/>
            </a:endParaRPr>
          </a:p>
          <a:p>
            <a:r>
              <a:rPr lang="en-US" sz="1200" b="1" dirty="0" smtClean="0">
                <a:latin typeface="Century Gothic" charset="0"/>
                <a:ea typeface="Century Gothic" charset="0"/>
                <a:cs typeface="Century Gothic" charset="0"/>
              </a:rPr>
              <a:t>Teach a lesson </a:t>
            </a:r>
            <a:r>
              <a:rPr lang="en-US" sz="1200" dirty="0" smtClean="0">
                <a:latin typeface="Century Gothic" charset="0"/>
                <a:ea typeface="Century Gothic" charset="0"/>
                <a:cs typeface="Century Gothic" charset="0"/>
              </a:rPr>
              <a:t>– Design a lesson for a 5</a:t>
            </a:r>
            <a:r>
              <a:rPr lang="en-US" sz="1200" baseline="30000" dirty="0" smtClean="0">
                <a:latin typeface="Century Gothic" charset="0"/>
                <a:ea typeface="Century Gothic" charset="0"/>
                <a:cs typeface="Century Gothic" charset="0"/>
              </a:rPr>
              <a:t>th</a:t>
            </a:r>
            <a:r>
              <a:rPr lang="en-US" sz="1200" dirty="0" smtClean="0">
                <a:latin typeface="Century Gothic" charset="0"/>
                <a:ea typeface="Century Gothic" charset="0"/>
                <a:cs typeface="Century Gothic" charset="0"/>
              </a:rPr>
              <a:t> grade class.  Include in your lesson </a:t>
            </a:r>
            <a:r>
              <a:rPr lang="en-US" sz="1200" dirty="0">
                <a:latin typeface="Century Gothic" panose="020B0502020202020204" pitchFamily="34" charset="0"/>
              </a:rPr>
              <a:t>the different stages in each type of cell division.  Compare and contrast the similarities and differences between mitosis and meiosis.</a:t>
            </a:r>
          </a:p>
          <a:p>
            <a:endParaRPr lang="en-US" sz="1200" dirty="0" smtClean="0">
              <a:latin typeface="Century Gothic" charset="0"/>
              <a:ea typeface="Century Gothic" charset="0"/>
              <a:cs typeface="Century Gothic" charset="0"/>
            </a:endParaRPr>
          </a:p>
          <a:p>
            <a:endParaRPr lang="en-US" sz="1200" dirty="0">
              <a:latin typeface="Century Gothic" charset="0"/>
              <a:ea typeface="Century Gothic" charset="0"/>
              <a:cs typeface="Century Gothic" charset="0"/>
            </a:endParaRPr>
          </a:p>
          <a:p>
            <a:r>
              <a:rPr lang="en-US" sz="1200" b="1" dirty="0" smtClean="0">
                <a:latin typeface="Century Gothic" charset="0"/>
                <a:ea typeface="Century Gothic" charset="0"/>
                <a:cs typeface="Century Gothic" charset="0"/>
              </a:rPr>
              <a:t>Video</a:t>
            </a:r>
            <a:r>
              <a:rPr lang="en-US" sz="1200" dirty="0" smtClean="0">
                <a:latin typeface="Century Gothic" charset="0"/>
                <a:ea typeface="Century Gothic" charset="0"/>
                <a:cs typeface="Century Gothic" charset="0"/>
              </a:rPr>
              <a:t> – Create a video to demonstrate </a:t>
            </a:r>
            <a:r>
              <a:rPr lang="en-US" sz="1200" dirty="0">
                <a:latin typeface="Century Gothic" panose="020B0502020202020204" pitchFamily="34" charset="0"/>
              </a:rPr>
              <a:t>the different stages in each type of cell division.  Compare and contrast the similarities and differences between mitosis and meiosis.</a:t>
            </a:r>
          </a:p>
          <a:p>
            <a:endParaRPr lang="en-US" sz="1200" dirty="0" smtClean="0">
              <a:latin typeface="Century Gothic" charset="0"/>
              <a:ea typeface="Century Gothic" charset="0"/>
              <a:cs typeface="Century Gothic" charset="0"/>
            </a:endParaRPr>
          </a:p>
          <a:p>
            <a:endParaRPr lang="en-US" sz="1200" dirty="0">
              <a:latin typeface="Century Gothic" charset="0"/>
              <a:ea typeface="Century Gothic" charset="0"/>
              <a:cs typeface="Century Gothic" charset="0"/>
            </a:endParaRPr>
          </a:p>
          <a:p>
            <a:r>
              <a:rPr lang="en-US" sz="1200" b="1" dirty="0" smtClean="0">
                <a:latin typeface="Century Gothic" charset="0"/>
                <a:ea typeface="Century Gothic" charset="0"/>
                <a:cs typeface="Century Gothic" charset="0"/>
              </a:rPr>
              <a:t>Model </a:t>
            </a:r>
            <a:r>
              <a:rPr lang="mr-IN" sz="1200" b="1" dirty="0" smtClean="0">
                <a:latin typeface="Century Gothic" charset="0"/>
                <a:ea typeface="Century Gothic" charset="0"/>
                <a:cs typeface="Century Gothic" charset="0"/>
              </a:rPr>
              <a:t>–</a:t>
            </a:r>
            <a:r>
              <a:rPr lang="en-US" sz="1200" b="1" dirty="0" smtClean="0">
                <a:latin typeface="Century Gothic" charset="0"/>
                <a:ea typeface="Century Gothic" charset="0"/>
                <a:cs typeface="Century Gothic" charset="0"/>
              </a:rPr>
              <a:t> </a:t>
            </a:r>
            <a:r>
              <a:rPr lang="en-US" sz="1200" dirty="0" smtClean="0">
                <a:latin typeface="Century Gothic" charset="0"/>
                <a:ea typeface="Century Gothic" charset="0"/>
                <a:cs typeface="Century Gothic" charset="0"/>
              </a:rPr>
              <a:t>Build a model to show </a:t>
            </a:r>
            <a:r>
              <a:rPr lang="en-US" sz="1200" dirty="0">
                <a:latin typeface="Century Gothic" panose="020B0502020202020204" pitchFamily="34" charset="0"/>
              </a:rPr>
              <a:t>the different stages in each type of cell division.  Compare and contrast the similarities and differences between mitosis and meiosis.</a:t>
            </a:r>
          </a:p>
          <a:p>
            <a:endParaRPr lang="en-US" sz="1200" b="1" dirty="0" smtClean="0">
              <a:latin typeface="Century Gothic" charset="0"/>
              <a:ea typeface="Century Gothic" charset="0"/>
              <a:cs typeface="Century Gothic" charset="0"/>
            </a:endParaRPr>
          </a:p>
          <a:p>
            <a:endParaRPr lang="en-US" sz="1200" b="1" dirty="0" smtClean="0">
              <a:latin typeface="Century Gothic" charset="0"/>
              <a:ea typeface="Century Gothic" charset="0"/>
              <a:cs typeface="Century Gothic" charset="0"/>
            </a:endParaRPr>
          </a:p>
          <a:p>
            <a:r>
              <a:rPr lang="en-US" sz="1200" b="1" dirty="0" smtClean="0">
                <a:latin typeface="Century Gothic" charset="0"/>
                <a:ea typeface="Century Gothic" charset="0"/>
                <a:cs typeface="Century Gothic" charset="0"/>
              </a:rPr>
              <a:t>Student </a:t>
            </a:r>
            <a:r>
              <a:rPr lang="en-US" sz="1200" b="1" dirty="0">
                <a:latin typeface="Century Gothic" charset="0"/>
                <a:ea typeface="Century Gothic" charset="0"/>
                <a:cs typeface="Century Gothic" charset="0"/>
              </a:rPr>
              <a:t>Choice </a:t>
            </a:r>
            <a:r>
              <a:rPr lang="en-US" sz="1200" dirty="0">
                <a:latin typeface="Century Gothic" charset="0"/>
                <a:ea typeface="Century Gothic" charset="0"/>
                <a:cs typeface="Century Gothic" charset="0"/>
              </a:rPr>
              <a:t>– Present your idea to the teacher for </a:t>
            </a:r>
            <a:r>
              <a:rPr lang="en-US" sz="1200" dirty="0" smtClean="0">
                <a:latin typeface="Century Gothic" charset="0"/>
                <a:ea typeface="Century Gothic" charset="0"/>
                <a:cs typeface="Century Gothic" charset="0"/>
              </a:rPr>
              <a:t>approval.  Must demonstrate your understanding of </a:t>
            </a:r>
            <a:r>
              <a:rPr lang="en-US" sz="1200" dirty="0">
                <a:latin typeface="Century Gothic" panose="020B0502020202020204" pitchFamily="34" charset="0"/>
              </a:rPr>
              <a:t>the different stages in each type of cell division.  Compare and contrast the similarities and differences between mitosis and meiosis.</a:t>
            </a:r>
            <a:endParaRPr lang="en-US" sz="1200" dirty="0">
              <a:latin typeface="Century Gothic" panose="020B0502020202020204" pitchFamily="34" charset="0"/>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194" y="8791491"/>
            <a:ext cx="697653" cy="697653"/>
          </a:xfrm>
          <a:prstGeom prst="rect">
            <a:avLst/>
          </a:prstGeom>
        </p:spPr>
      </p:pic>
      <p:sp>
        <p:nvSpPr>
          <p:cNvPr id="14" name="TextBox 13"/>
          <p:cNvSpPr txBox="1"/>
          <p:nvPr/>
        </p:nvSpPr>
        <p:spPr>
          <a:xfrm>
            <a:off x="0" y="351830"/>
            <a:ext cx="7772400" cy="369332"/>
          </a:xfrm>
          <a:prstGeom prst="rect">
            <a:avLst/>
          </a:prstGeom>
          <a:noFill/>
        </p:spPr>
        <p:txBody>
          <a:bodyPr wrap="square" rtlCol="0">
            <a:spAutoFit/>
          </a:bodyPr>
          <a:lstStyle/>
          <a:p>
            <a:r>
              <a:rPr lang="en-US" dirty="0" smtClean="0">
                <a:latin typeface="Century Gothic" charset="0"/>
                <a:ea typeface="Century Gothic" charset="0"/>
                <a:cs typeface="Century Gothic" charset="0"/>
              </a:rPr>
              <a:t>       Mitosis/Meiosis Choice </a:t>
            </a:r>
            <a:r>
              <a:rPr lang="en-US" dirty="0" smtClean="0">
                <a:latin typeface="Century Gothic" charset="0"/>
                <a:ea typeface="Century Gothic" charset="0"/>
                <a:cs typeface="Century Gothic" charset="0"/>
              </a:rPr>
              <a:t>Project</a:t>
            </a:r>
            <a:r>
              <a:rPr lang="en-US" dirty="0">
                <a:latin typeface="Century Gothic" charset="0"/>
                <a:ea typeface="Century Gothic" charset="0"/>
                <a:cs typeface="Century Gothic" charset="0"/>
              </a:rPr>
              <a:t> </a:t>
            </a:r>
            <a:r>
              <a:rPr lang="en-US" dirty="0" smtClean="0">
                <a:latin typeface="Century Gothic" charset="0"/>
                <a:ea typeface="Century Gothic" charset="0"/>
                <a:cs typeface="Century Gothic" charset="0"/>
              </a:rPr>
              <a:t>   Name ____________________</a:t>
            </a:r>
            <a:endParaRPr lang="en-US" dirty="0">
              <a:latin typeface="Century Gothic" charset="0"/>
              <a:ea typeface="Century Gothic" charset="0"/>
              <a:cs typeface="Century Gothic" charset="0"/>
            </a:endParaRPr>
          </a:p>
        </p:txBody>
      </p:sp>
      <p:pic>
        <p:nvPicPr>
          <p:cNvPr id="21" name="Picture 14" descr="C:\Users\Gayle\AppData\Local\Microsoft\Windows\INetCache\IE\VLHALA20\mzl.wsueypmk[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975" y="5153216"/>
            <a:ext cx="523411" cy="568420"/>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p:cNvSpPr txBox="1"/>
          <p:nvPr/>
        </p:nvSpPr>
        <p:spPr>
          <a:xfrm>
            <a:off x="348314" y="905828"/>
            <a:ext cx="6907468" cy="954107"/>
          </a:xfrm>
          <a:prstGeom prst="rect">
            <a:avLst/>
          </a:prstGeom>
          <a:noFill/>
        </p:spPr>
        <p:txBody>
          <a:bodyPr wrap="square" rtlCol="0">
            <a:spAutoFit/>
          </a:bodyPr>
          <a:lstStyle/>
          <a:p>
            <a:r>
              <a:rPr lang="en-US" sz="1400" dirty="0">
                <a:latin typeface="Century Gothic" panose="020B0502020202020204" pitchFamily="34" charset="0"/>
              </a:rPr>
              <a:t>Choose one of the projects listed below to demonstrate your understanding of mitosis and meiosis.  Include the different stages in each type of cell division.  Compare and contrast the similarities and differences between mitosis and meiosis.</a:t>
            </a:r>
            <a:endParaRPr lang="en-US" sz="1400" dirty="0">
              <a:latin typeface="Century Gothic" panose="020B0502020202020204" pitchFamily="34" charset="0"/>
            </a:endParaRPr>
          </a:p>
        </p:txBody>
      </p:sp>
      <p:pic>
        <p:nvPicPr>
          <p:cNvPr id="12" name="Picture 16" descr="Image result for DNA infographi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727" y="2293595"/>
            <a:ext cx="1035579" cy="77668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0" descr="Image result for video ico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2800" y="7049386"/>
            <a:ext cx="724442" cy="72444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2" descr="Image result for song ic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3513" y="3240045"/>
            <a:ext cx="659013" cy="65901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6" descr="Image result for scrapbook ico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2607" y="4031778"/>
            <a:ext cx="1009867" cy="669644"/>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18" descr="Image result for lesson plan icon"/>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8887" y="6000228"/>
            <a:ext cx="977250" cy="706191"/>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descr="Image result for telophas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3324" y="8010667"/>
            <a:ext cx="739202" cy="5439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21738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D79D4EE-5C19-461B-AEB5-186796D1999B}"/>
</file>

<file path=customXml/itemProps2.xml><?xml version="1.0" encoding="utf-8"?>
<ds:datastoreItem xmlns:ds="http://schemas.openxmlformats.org/officeDocument/2006/customXml" ds:itemID="{532C7127-1A6B-412E-8E5E-DBF8BF0CEAE5}"/>
</file>

<file path=customXml/itemProps3.xml><?xml version="1.0" encoding="utf-8"?>
<ds:datastoreItem xmlns:ds="http://schemas.openxmlformats.org/officeDocument/2006/customXml" ds:itemID="{09EAA95A-FABF-42A7-844D-98AF5951E89C}"/>
</file>

<file path=docProps/app.xml><?xml version="1.0" encoding="utf-8"?>
<Properties xmlns="http://schemas.openxmlformats.org/officeDocument/2006/extended-properties" xmlns:vt="http://schemas.openxmlformats.org/officeDocument/2006/docPropsVTypes">
  <Template>Office Theme</Template>
  <TotalTime>408</TotalTime>
  <Words>362</Words>
  <Application>Microsoft Macintosh PowerPoint</Application>
  <PresentationFormat>Custom</PresentationFormat>
  <Paragraphs>34</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Calibri</vt:lpstr>
      <vt:lpstr>Calibri Light</vt:lpstr>
      <vt:lpstr>Century Gothic</vt:lpstr>
      <vt:lpstr>Arial</vt:lpstr>
      <vt:lpstr>Office Theme</vt:lpstr>
      <vt:lpstr>PowerPoint Presentation</vt:lpstr>
      <vt:lpstr>PowerPoint Presentation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 Kesler</dc:creator>
  <cp:lastModifiedBy>Chris Kesler</cp:lastModifiedBy>
  <cp:revision>122</cp:revision>
  <cp:lastPrinted>2016-06-29T15:15:38Z</cp:lastPrinted>
  <dcterms:created xsi:type="dcterms:W3CDTF">2016-01-06T14:51:15Z</dcterms:created>
  <dcterms:modified xsi:type="dcterms:W3CDTF">2017-12-17T13:07:04Z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MediaServiceImageTags">
    <vt:lpwstr/>
  </property>
</Properties>
</file>

<file path=docProps/thumbnail.jpeg>
</file>